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62" r:id="rId4"/>
    <p:sldId id="270" r:id="rId5"/>
    <p:sldId id="271" r:id="rId6"/>
    <p:sldId id="272" r:id="rId7"/>
    <p:sldId id="273" r:id="rId8"/>
    <p:sldId id="279" r:id="rId9"/>
    <p:sldId id="259" r:id="rId10"/>
    <p:sldId id="274" r:id="rId11"/>
    <p:sldId id="275" r:id="rId12"/>
    <p:sldId id="276" r:id="rId13"/>
    <p:sldId id="283" r:id="rId14"/>
    <p:sldId id="281" r:id="rId15"/>
  </p:sldIdLst>
  <p:sldSz cx="12192000" cy="6858000"/>
  <p:notesSz cx="6858000" cy="9926638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Unbounded SemiBold" panose="020B0604020202020204" charset="-5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nbounded" panose="020B0604020202020204" charset="-52"/>
      <p:regular r:id="rId29"/>
      <p:bold r:id="rId30"/>
    </p:embeddedFont>
    <p:embeddedFont>
      <p:font typeface="IBM Plex Sans" panose="020B0604020202020204" charset="0"/>
      <p:regular r:id="rId31"/>
      <p:bold r:id="rId32"/>
      <p:italic r:id="rId33"/>
      <p:boldItalic r:id="rId34"/>
    </p:embeddedFont>
    <p:embeddedFont>
      <p:font typeface="IBM Plex Sans SemiBold" panose="020B060402020202020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6857"/>
    <a:srgbClr val="D3351A"/>
    <a:srgbClr val="34CE34"/>
    <a:srgbClr val="1C7D7C"/>
    <a:srgbClr val="118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46"/>
    <p:restoredTop sz="96327"/>
  </p:normalViewPr>
  <p:slideViewPr>
    <p:cSldViewPr snapToGrid="0">
      <p:cViewPr varScale="1">
        <p:scale>
          <a:sx n="115" d="100"/>
          <a:sy n="115" d="100"/>
        </p:scale>
        <p:origin x="9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FD716B63-1FD0-CF49-BC7E-7A787681F399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5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0862C6A9-2E31-2840-A469-9CC265F56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5C27A-DCF9-6A1C-3415-1FCEF113F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5A5FB2-AEC3-8303-3F04-FA5123FD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B9731-F42D-5DF0-6A49-2D202232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D9F1C-47C4-6841-B0E7-E9F0CBE73745}" type="datetime1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89FF7-F06F-7561-4369-29E12A0E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9110C-6CC9-673B-FDDD-F19821EF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B9615-0B4D-B8BC-C819-937729D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791D9F-447A-D938-D64B-35BD45F52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759AE-34AB-14DC-F932-1A537852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CCC1C7-77B2-EE47-AC62-72E84E9F17B1}" type="datetime1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1C28F-E090-81E6-C729-08D90152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374B5-BF41-CED1-48C7-3A9F10F8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70F1C-22A3-E52E-E7F4-48DF36F64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8A22C-604C-3396-BD48-3F27A2B57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9992-AE2D-402E-CCFA-D74E921B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C13F2-1759-F847-9E97-AF09149D13DB}" type="datetime1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89870-62FD-17D2-960A-6A018A2F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9B0F1-451E-4FCB-D0EA-DDCD7723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9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EC105-EE03-CB54-F652-751325AB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5B229-23CF-07FB-F40C-A10E32FC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12F4F-6961-0223-A7D2-8A37A35C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C12EE2-5032-A840-962B-6DE5A018D6FE}" type="datetime1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D5D30-6A08-195E-9585-602E14F2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140B21-44E9-1F02-4FCD-0E8901D8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254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5CF7-5886-6E3A-1743-D22ED3E5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4F589-EAAE-108C-601D-23587DD9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362DA-F1FD-5CC6-7819-4D0F0FCD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EC8DA-5694-6E49-9CC9-2D6B3E1EBF39}" type="datetime1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D0F71-137F-6019-0548-30C2B004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6B9E8-1777-4B32-EBC7-D306B5FF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756AE-67FE-840E-59EF-09A9EAD2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5819A-B0CA-BE3D-186C-9FEAD5E41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06B303-5BAF-C0FA-599F-DF304451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F49E7E-A096-8F9A-29DC-A2CD5F13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7EBF6-2DE5-234D-B178-E413357E601E}" type="datetime1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C8FE0-A06A-B054-E51A-DD7605A3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48C53-3E95-ECEB-6B58-8851E424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D95DF-1568-CFC2-EA5B-45822820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99C28F-44A4-2BDF-60B2-F8CB24C2B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71DD34-6C40-AED2-DDFC-865A94762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B65F8B-0A48-38E5-1C58-C214E7499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F4DEA-54F4-18A5-8C8D-C43D85C7A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61D1A7-15C6-C4DD-29C8-01349E56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241BB-B369-3346-8F7B-00C52BEB639F}" type="datetime1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288BB-62D7-467C-0B2A-55B99DDC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776D42-6852-F3F6-3850-D5C469ED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9B6B8-B51F-7A3F-0652-300435D8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73F76B-6A8C-454B-7959-3FB6A97F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41A515-EA2C-5149-8582-BBDF8E0EF435}" type="datetime1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52F11-AAFA-B30F-231B-FC56FE72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937B29-DFC8-4703-40F9-4A3DC2C5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2B455E-E1EE-9C8D-6EB1-83C39002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B2CBF-68F8-7540-A855-2819C6A979F2}" type="datetime1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9E2B4E-079A-8877-07DB-1B79EBCA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65753F-9762-C3F6-868E-B9E71BFE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F51B9-6E9A-6D9B-6C61-8DDF8560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1358A-42CD-E961-EE1D-CF960932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DE8E33-6DAE-F262-9896-6866E61A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E3761-E3F7-006B-9C11-F0EED70E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CBF6E-1EEF-FF42-BFE2-937F3D0E3365}" type="datetime1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5C83E7-EB62-7E2E-9259-94C1B8C8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ACA9E1-2028-5961-6F13-4956AB70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E81FB-9139-A866-D502-65335E8A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06396F-F62A-E5C7-4FF0-98841245B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CF3F5-F492-655A-74EE-497CB2C72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77EFD-56C6-A680-8EC5-BA8271D4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DB901-A8CF-BD49-8D9C-BC90C665B07E}" type="datetime1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7E857E-93D6-F5BE-F299-1D1C33A3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143212-3521-C577-1A47-18D126FF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14127D5-2933-E8CB-F855-6EDC14C35ABE}"/>
              </a:ext>
            </a:extLst>
          </p:cNvPr>
          <p:cNvGrpSpPr/>
          <p:nvPr userDrawn="1"/>
        </p:nvGrpSpPr>
        <p:grpSpPr>
          <a:xfrm>
            <a:off x="-1" y="0"/>
            <a:ext cx="1725854" cy="6867939"/>
            <a:chOff x="0" y="0"/>
            <a:chExt cx="1725854" cy="686793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FFF6B0-5898-C12D-F9C3-9765904B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9939"/>
              <a:ext cx="1725854" cy="6858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EF8FC90-993E-5547-43F1-944A88592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0475" t="-352" r="25367" b="352"/>
            <a:stretch/>
          </p:blipFill>
          <p:spPr>
            <a:xfrm>
              <a:off x="0" y="0"/>
              <a:ext cx="1725854" cy="33790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8666725-ED28-60FA-4BA1-A965C54A2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-352" r="65842" b="352"/>
            <a:stretch/>
          </p:blipFill>
          <p:spPr>
            <a:xfrm>
              <a:off x="0" y="3337857"/>
              <a:ext cx="1725854" cy="337901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DDB473B-3A7D-038E-E552-8693D13CA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1895" y="3049866"/>
              <a:ext cx="1296513" cy="535892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A2ABF80-A4B9-ED45-2E84-C21853045C01}"/>
                </a:ext>
              </a:extLst>
            </p:cNvPr>
            <p:cNvSpPr/>
            <p:nvPr/>
          </p:nvSpPr>
          <p:spPr>
            <a:xfrm>
              <a:off x="571981" y="5957349"/>
              <a:ext cx="581891" cy="5818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DD8C468-E7D2-0124-3B85-024458E064C1}"/>
              </a:ext>
            </a:extLst>
          </p:cNvPr>
          <p:cNvCxnSpPr>
            <a:cxnSpLocks/>
          </p:cNvCxnSpPr>
          <p:nvPr userDrawn="1"/>
        </p:nvCxnSpPr>
        <p:spPr>
          <a:xfrm>
            <a:off x="6497690" y="6476043"/>
            <a:ext cx="4581790" cy="0"/>
          </a:xfrm>
          <a:prstGeom prst="line">
            <a:avLst/>
          </a:prstGeom>
          <a:ln>
            <a:solidFill>
              <a:srgbClr val="D33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616F93-F8AA-3F10-FE7C-C05A34005993}"/>
              </a:ext>
            </a:extLst>
          </p:cNvPr>
          <p:cNvSpPr/>
          <p:nvPr userDrawn="1"/>
        </p:nvSpPr>
        <p:spPr>
          <a:xfrm rot="16200000">
            <a:off x="939134" y="1641587"/>
            <a:ext cx="1676385" cy="102946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76100-A2A5-4795-A244-CDC7072F5E30}"/>
              </a:ext>
            </a:extLst>
          </p:cNvPr>
          <p:cNvSpPr txBox="1"/>
          <p:nvPr userDrawn="1"/>
        </p:nvSpPr>
        <p:spPr>
          <a:xfrm>
            <a:off x="11227137" y="6345238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D3351A"/>
                </a:solidFill>
                <a:latin typeface="IBM Plex Sans" panose="020B0503050203000203" pitchFamily="34" charset="0"/>
              </a:rPr>
              <a:t>niioz.ru</a:t>
            </a:r>
            <a:endParaRPr lang="ru-RU" sz="11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EEFDDFA9-550E-7E27-E7D9-5A84E4967A6A}"/>
              </a:ext>
            </a:extLst>
          </p:cNvPr>
          <p:cNvSpPr txBox="1">
            <a:spLocks/>
          </p:cNvSpPr>
          <p:nvPr userDrawn="1"/>
        </p:nvSpPr>
        <p:spPr>
          <a:xfrm>
            <a:off x="573081" y="6092481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4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ctr"/>
              <a:t>‹#›</a:t>
            </a:fld>
            <a:endParaRPr lang="ru-RU" sz="14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83375C-5F77-B7A9-DE6C-2B963132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0EB4CF9-1114-08EF-4A00-1418D56CB790}"/>
              </a:ext>
            </a:extLst>
          </p:cNvPr>
          <p:cNvGrpSpPr/>
          <p:nvPr/>
        </p:nvGrpSpPr>
        <p:grpSpPr>
          <a:xfrm>
            <a:off x="0" y="13589"/>
            <a:ext cx="12192000" cy="4680235"/>
            <a:chOff x="0" y="13589"/>
            <a:chExt cx="12192000" cy="468023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F0D73D-048D-67E8-AB5E-03C96C013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C36C03B-2DB2-8D66-C918-A45A5EDC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FC1808-7B74-A3C6-142C-33EAEDB61B24}"/>
              </a:ext>
            </a:extLst>
          </p:cNvPr>
          <p:cNvSpPr/>
          <p:nvPr/>
        </p:nvSpPr>
        <p:spPr>
          <a:xfrm>
            <a:off x="627062" y="4680235"/>
            <a:ext cx="8697047" cy="16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8B282-AA7E-AF45-7512-59292BB074BE}"/>
              </a:ext>
            </a:extLst>
          </p:cNvPr>
          <p:cNvSpPr txBox="1"/>
          <p:nvPr/>
        </p:nvSpPr>
        <p:spPr>
          <a:xfrm>
            <a:off x="1084262" y="1068259"/>
            <a:ext cx="7121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Unbounded" pitchFamily="2" charset="0"/>
                <a:cs typeface="Arial" panose="020B0604020202020204" pitchFamily="34" charset="0"/>
              </a:rPr>
              <a:t>Первичная медицинская документация</a:t>
            </a:r>
          </a:p>
          <a:p>
            <a:r>
              <a:rPr lang="ru-RU" sz="2800" b="1" dirty="0">
                <a:solidFill>
                  <a:schemeClr val="bg1"/>
                </a:solidFill>
                <a:latin typeface="Unbounded" pitchFamily="2" charset="0"/>
                <a:cs typeface="Arial" panose="020B0604020202020204" pitchFamily="34" charset="0"/>
              </a:rPr>
              <a:t> для заполнения отчета ФСН формы № 30 Раздела IV таблицы 3100 </a:t>
            </a:r>
          </a:p>
          <a:p>
            <a:r>
              <a:rPr lang="ru-RU" sz="2800" b="1" dirty="0">
                <a:solidFill>
                  <a:schemeClr val="bg1"/>
                </a:solidFill>
                <a:latin typeface="Unbounded" pitchFamily="2" charset="0"/>
                <a:cs typeface="Arial" panose="020B0604020202020204" pitchFamily="34" charset="0"/>
              </a:rPr>
              <a:t>«Коечный фонд и его использование»</a:t>
            </a:r>
          </a:p>
          <a:p>
            <a:endParaRPr lang="ru-RU" sz="2800" b="1" dirty="0">
              <a:solidFill>
                <a:schemeClr val="bg1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4581D-1503-379D-F8B6-DCC6EF08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410" y="5181963"/>
            <a:ext cx="1477238" cy="60777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C6ED3-A856-B164-DA7A-A64FC5E2BA93}"/>
              </a:ext>
            </a:extLst>
          </p:cNvPr>
          <p:cNvSpPr/>
          <p:nvPr/>
        </p:nvSpPr>
        <p:spPr>
          <a:xfrm>
            <a:off x="9410843" y="4680235"/>
            <a:ext cx="2154095" cy="1611235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B73B5-AD13-EEEA-818E-80A225C86787}"/>
              </a:ext>
            </a:extLst>
          </p:cNvPr>
          <p:cNvSpPr txBox="1"/>
          <p:nvPr/>
        </p:nvSpPr>
        <p:spPr>
          <a:xfrm>
            <a:off x="4322267" y="5054965"/>
            <a:ext cx="468740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IBM Plex Sans SemiBold" panose="020B0503050203000203" pitchFamily="34" charset="0"/>
                <a:cs typeface="Arial" panose="020B0604020202020204" pitchFamily="34" charset="0"/>
              </a:rPr>
              <a:t>Боброва Наталья Евгеньевна</a:t>
            </a:r>
          </a:p>
          <a:p>
            <a:r>
              <a:rPr lang="ru-RU" sz="1100" dirty="0">
                <a:latin typeface="IBM Plex Sans" panose="020B0503050203000203" pitchFamily="34" charset="0"/>
                <a:cs typeface="Arial" panose="020B0604020202020204" pitchFamily="34" charset="0"/>
              </a:rPr>
              <a:t>Начальник отдела мониторинга реализации государственных программ и проектов в сфере охраны здоровья</a:t>
            </a:r>
          </a:p>
          <a:p>
            <a:r>
              <a:rPr lang="ru-RU" sz="1400" b="1" dirty="0">
                <a:latin typeface="IBM Plex Sans SemiBold" panose="020B0604020202020204" charset="0"/>
                <a:cs typeface="Arial" panose="020B0604020202020204" pitchFamily="34" charset="0"/>
              </a:rPr>
              <a:t>Андиева Булгун Игоревна</a:t>
            </a:r>
          </a:p>
          <a:p>
            <a:r>
              <a:rPr lang="ru-RU" sz="1100" dirty="0">
                <a:latin typeface="IBM Plex Sans" panose="020B0604020202020204" charset="0"/>
                <a:cs typeface="Arial" panose="020B0604020202020204" pitchFamily="34" charset="0"/>
              </a:rPr>
              <a:t>Врач-статистик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5875" y="5193464"/>
            <a:ext cx="106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Москва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2025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1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119316" y="2947579"/>
            <a:ext cx="9962413" cy="3024336"/>
          </a:xfrm>
          <a:prstGeom prst="rect">
            <a:avLst/>
          </a:prstGeom>
          <a:solidFill>
            <a:srgbClr val="116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4"/>
          <p:cNvSpPr/>
          <p:nvPr/>
        </p:nvSpPr>
        <p:spPr>
          <a:xfrm>
            <a:off x="2119995" y="949530"/>
            <a:ext cx="9961734" cy="1458866"/>
          </a:xfrm>
          <a:prstGeom prst="rect">
            <a:avLst/>
          </a:prstGeom>
          <a:solidFill>
            <a:srgbClr val="116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4" y="1139805"/>
            <a:ext cx="1078315" cy="1078315"/>
          </a:xfrm>
          <a:prstGeom prst="rect">
            <a:avLst/>
          </a:prstGeom>
          <a:solidFill>
            <a:srgbClr val="116857"/>
          </a:solidFill>
        </p:spPr>
      </p:pic>
      <p:sp>
        <p:nvSpPr>
          <p:cNvPr id="3" name="TextBox 2"/>
          <p:cNvSpPr txBox="1"/>
          <p:nvPr/>
        </p:nvSpPr>
        <p:spPr>
          <a:xfrm>
            <a:off x="3338589" y="976105"/>
            <a:ext cx="8743140" cy="140571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lIns="216000" tIns="216000" rIns="216000" bIns="216000" rtlCol="0" anchor="ctr" anchorCtr="0"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Форма № 30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, таблица 3100  графа 10 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«Выписано пациентов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» строка 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«Кроме того, движение больных новорожденных в акушерских стационарах, отделениях»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3140" y="3138705"/>
            <a:ext cx="1942708" cy="264208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Форма № 14 </a:t>
            </a:r>
            <a:br>
              <a:rPr lang="ru-RU" sz="1100" b="1" dirty="0">
                <a:latin typeface="Century Gothic" panose="020B0502020202020204" pitchFamily="34" charset="0"/>
              </a:rPr>
            </a:br>
            <a:r>
              <a:rPr lang="ru-RU" sz="1100" dirty="0">
                <a:latin typeface="Century Gothic" panose="020B0502020202020204" pitchFamily="34" charset="0"/>
              </a:rPr>
              <a:t>«Сведения о деятельности отделения медицинской организации, оказывающей медицинскую помощь в стационарных условиях» </a:t>
            </a:r>
            <a:r>
              <a:rPr lang="ru-RU" sz="1100" b="1" dirty="0">
                <a:latin typeface="Century Gothic" panose="020B0502020202020204" pitchFamily="34" charset="0"/>
              </a:rPr>
              <a:t>таблица 2000 графа  4  </a:t>
            </a:r>
            <a:r>
              <a:rPr lang="ru-RU" sz="1100" dirty="0">
                <a:latin typeface="Century Gothic" panose="020B0502020202020204" pitchFamily="34" charset="0"/>
              </a:rPr>
              <a:t>«Выписано пациентов – взрослые» </a:t>
            </a:r>
            <a:br>
              <a:rPr lang="ru-RU" sz="1100" dirty="0">
                <a:latin typeface="Century Gothic" panose="020B0502020202020204" pitchFamily="34" charset="0"/>
              </a:rPr>
            </a:br>
            <a:r>
              <a:rPr lang="ru-RU" sz="1100" dirty="0">
                <a:latin typeface="Century Gothic" panose="020B0502020202020204" pitchFamily="34" charset="0"/>
              </a:rPr>
              <a:t>(строка 1 + строка 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1418" y="3120732"/>
            <a:ext cx="1909206" cy="264208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Форма № 14                 </a:t>
            </a:r>
            <a:r>
              <a:rPr lang="ru-RU" sz="1100" dirty="0">
                <a:latin typeface="Century Gothic" panose="020B0502020202020204" pitchFamily="34" charset="0"/>
              </a:rPr>
              <a:t>«Сведения о деятельности отделения медицинской организации, оказывающей медицинскую помощь в стационарных условиях» </a:t>
            </a:r>
            <a:r>
              <a:rPr lang="ru-RU" sz="1100" b="1" dirty="0">
                <a:latin typeface="Century Gothic" panose="020B0502020202020204" pitchFamily="34" charset="0"/>
              </a:rPr>
              <a:t> таблица 2000 графа 22 </a:t>
            </a:r>
            <a:r>
              <a:rPr lang="ru-RU" sz="1100" dirty="0">
                <a:latin typeface="Century Gothic" panose="020B0502020202020204" pitchFamily="34" charset="0"/>
              </a:rPr>
              <a:t>«Выписано пациентов – дети» (строка 1 + строка 22</a:t>
            </a:r>
            <a:r>
              <a:rPr lang="en-US" sz="1200" dirty="0">
                <a:latin typeface="Candara Regular" charset="0"/>
              </a:rPr>
              <a:t>)</a:t>
            </a:r>
            <a:endParaRPr lang="ru-RU" sz="1200" dirty="0">
              <a:latin typeface="Candara Regula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9243" y="3128634"/>
            <a:ext cx="1992855" cy="264879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Форма № 14                          </a:t>
            </a:r>
            <a:r>
              <a:rPr lang="ru-RU" sz="1100" dirty="0">
                <a:latin typeface="Century Gothic" panose="020B0502020202020204" pitchFamily="34" charset="0"/>
              </a:rPr>
              <a:t>«Сведения о деятельности отделения медицинской организации, оказывающей медицинскую помощь в стационарных условиях»</a:t>
            </a:r>
            <a:r>
              <a:rPr lang="ru-RU" sz="1100" b="1" dirty="0">
                <a:latin typeface="Century Gothic" panose="020B0502020202020204" pitchFamily="34" charset="0"/>
              </a:rPr>
              <a:t> Таблица 2100 </a:t>
            </a:r>
            <a:br>
              <a:rPr lang="ru-RU" sz="1100" b="1" dirty="0">
                <a:latin typeface="Century Gothic" panose="020B0502020202020204" pitchFamily="34" charset="0"/>
              </a:rPr>
            </a:br>
            <a:r>
              <a:rPr lang="ru-RU" sz="1100" dirty="0">
                <a:latin typeface="Century Gothic" panose="020B0502020202020204" pitchFamily="34" charset="0"/>
              </a:rPr>
              <a:t>«Кроме того, пациенты, переведенные в другие стационары» (графа 3 строка 4)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4705" y="3132734"/>
            <a:ext cx="1847913" cy="266074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Форма  № 30 </a:t>
            </a:r>
            <a:br>
              <a:rPr lang="ru-RU" sz="1100" b="1" dirty="0">
                <a:latin typeface="Century Gothic" panose="020B0502020202020204" pitchFamily="34" charset="0"/>
              </a:rPr>
            </a:br>
            <a:r>
              <a:rPr lang="ru-RU" sz="1100" dirty="0">
                <a:latin typeface="Century Gothic" panose="020B0502020202020204" pitchFamily="34" charset="0"/>
              </a:rPr>
              <a:t>«Сведения о деятельности медицинской организации» </a:t>
            </a:r>
            <a:br>
              <a:rPr lang="ru-RU" sz="1100" dirty="0">
                <a:latin typeface="Century Gothic" panose="020B0502020202020204" pitchFamily="34" charset="0"/>
              </a:rPr>
            </a:br>
            <a:r>
              <a:rPr lang="ru-RU" sz="1100" b="1" dirty="0">
                <a:latin typeface="Century Gothic" panose="020B0502020202020204" pitchFamily="34" charset="0"/>
              </a:rPr>
              <a:t>таблица 3100 графа 10 </a:t>
            </a:r>
            <a:br>
              <a:rPr lang="ru-RU" sz="1100" b="1" dirty="0">
                <a:latin typeface="Century Gothic" panose="020B0502020202020204" pitchFamily="34" charset="0"/>
              </a:rPr>
            </a:br>
            <a:r>
              <a:rPr lang="ru-RU" sz="1100" dirty="0">
                <a:latin typeface="Century Gothic" panose="020B0502020202020204" pitchFamily="34" charset="0"/>
              </a:rPr>
              <a:t>«Выписано пациентов» строка 1 </a:t>
            </a:r>
          </a:p>
        </p:txBody>
      </p:sp>
      <p:pic>
        <p:nvPicPr>
          <p:cNvPr id="10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04" y="4090500"/>
            <a:ext cx="725066" cy="725066"/>
          </a:xfrm>
          <a:prstGeom prst="rect">
            <a:avLst/>
          </a:prstGeom>
        </p:spPr>
      </p:pic>
      <p:pic>
        <p:nvPicPr>
          <p:cNvPr id="11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29" y="4100571"/>
            <a:ext cx="725066" cy="725066"/>
          </a:xfrm>
          <a:prstGeom prst="rect">
            <a:avLst/>
          </a:prstGeom>
        </p:spPr>
      </p:pic>
      <p:pic>
        <p:nvPicPr>
          <p:cNvPr id="12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06" y="4102479"/>
            <a:ext cx="643714" cy="721250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68" y="2218120"/>
            <a:ext cx="811987" cy="8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004525" y="957183"/>
            <a:ext cx="9961734" cy="1458866"/>
          </a:xfrm>
          <a:prstGeom prst="rect">
            <a:avLst/>
          </a:prstGeom>
          <a:solidFill>
            <a:srgbClr val="116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04" y="1132866"/>
            <a:ext cx="1078315" cy="1078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3119" y="983758"/>
            <a:ext cx="8743140" cy="140571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lIns="216000" tIns="216000" rIns="216000" bIns="216000" rtlCol="0" anchor="ctr" anchorCtr="0"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Форма № 30, 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таблица 3100  графа 14 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«Умерло» 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строка 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«Кроме того, движение больных новорожденных в акушерских стационарах, отделениях»</a:t>
            </a:r>
          </a:p>
        </p:txBody>
      </p:sp>
      <p:sp>
        <p:nvSpPr>
          <p:cNvPr id="5" name="Rectangle 12"/>
          <p:cNvSpPr/>
          <p:nvPr/>
        </p:nvSpPr>
        <p:spPr>
          <a:xfrm>
            <a:off x="2004525" y="3056767"/>
            <a:ext cx="9962413" cy="2752220"/>
          </a:xfrm>
          <a:prstGeom prst="rect">
            <a:avLst/>
          </a:prstGeom>
          <a:solidFill>
            <a:srgbClr val="116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4804" y="3321273"/>
            <a:ext cx="2381230" cy="222320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Форма № 14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«Сведения о деятельности отделения медицинской организации, оказывающей медицинскую помощь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в стационарных условиях»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Таблица 2000 графа  8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«Умерло взрослых</a:t>
            </a:r>
            <a:r>
              <a:rPr lang="ru-RU" sz="1200" dirty="0">
                <a:latin typeface="Century Gothic" panose="020B0502020202020204" pitchFamily="34" charset="0"/>
              </a:rPr>
              <a:t>»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строка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5249" y="3321273"/>
            <a:ext cx="2700286" cy="222320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Форма № 14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«Сведения о деятельности отделения медицинской организации, оказывающей медицинскую помощь в стационарных условиях» Таблица 2000 Графа 28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«Умерло детей»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строка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5759" y="3321273"/>
            <a:ext cx="2352906" cy="222885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Форма № 30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"Сведения о деятельности медицинской организации" таблица 3100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графа 14 </a:t>
            </a:r>
            <a:r>
              <a:rPr lang="ru-RU" sz="1200" b="1" dirty="0">
                <a:latin typeface="Century Gothic" panose="020B0502020202020204" pitchFamily="34" charset="0"/>
              </a:rPr>
              <a:t>"Умерло"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строка 1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0" y="4070344"/>
            <a:ext cx="725066" cy="72506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29" y="4075077"/>
            <a:ext cx="721250" cy="72125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40" y="2240705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7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/>
        </p:nvSpPr>
        <p:spPr>
          <a:xfrm>
            <a:off x="2105026" y="2696666"/>
            <a:ext cx="9753600" cy="3698944"/>
          </a:xfrm>
          <a:prstGeom prst="rect">
            <a:avLst/>
          </a:prstGeom>
          <a:solidFill>
            <a:srgbClr val="116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05025" y="1038225"/>
            <a:ext cx="9753600" cy="1266825"/>
          </a:xfrm>
          <a:prstGeom prst="rect">
            <a:avLst/>
          </a:prstGeom>
          <a:solidFill>
            <a:srgbClr val="116857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Форма № 30,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таблица 3100  графа 14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"Умерло"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строка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«Реанимационные койки для детей" </a:t>
            </a:r>
            <a:b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+ строка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"Кроме того, движение больных новорожденных в акушерских стационарах, отделениях"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4187" y="2826320"/>
            <a:ext cx="4077796" cy="13109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Форма № 32 </a:t>
            </a:r>
            <a:r>
              <a:rPr lang="ru-RU" sz="1200" dirty="0">
                <a:latin typeface="Century Gothic" panose="020B0502020202020204" pitchFamily="34" charset="0"/>
              </a:rPr>
              <a:t>«Сведения о медицинской помощи беременным, роженицам и родильницам» 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таблица 2250 графа 5 </a:t>
            </a:r>
            <a:r>
              <a:rPr lang="ru-RU" sz="1200" b="1" dirty="0">
                <a:latin typeface="Century Gothic" panose="020B0502020202020204" pitchFamily="34" charset="0"/>
              </a:rPr>
              <a:t>"Умерло родившихся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массой тела 500 – 999 г" </a:t>
            </a:r>
            <a:r>
              <a:rPr lang="ru-RU" sz="1200" dirty="0">
                <a:latin typeface="Century Gothic" panose="020B0502020202020204" pitchFamily="34" charset="0"/>
              </a:rPr>
              <a:t>строка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4187" y="4822997"/>
            <a:ext cx="4097177" cy="141010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Форма № 32 </a:t>
            </a:r>
            <a:r>
              <a:rPr lang="ru-RU" sz="1200" dirty="0">
                <a:latin typeface="Century Gothic" panose="020B0502020202020204" pitchFamily="34" charset="0"/>
              </a:rPr>
              <a:t>«Сведения о медицинской помощи беременным, роженицам и родильницам» 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таблица 2260 графа 6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"Умерло родившихся с массой тела 1000 г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и более" </a:t>
            </a:r>
            <a:r>
              <a:rPr lang="ru-RU" sz="1200" dirty="0">
                <a:latin typeface="Century Gothic" panose="020B0502020202020204" pitchFamily="34" charset="0"/>
              </a:rPr>
              <a:t>строка 1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5" y="4097929"/>
            <a:ext cx="797919" cy="797919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29" y="2068615"/>
            <a:ext cx="869392" cy="869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8441" y="2938012"/>
            <a:ext cx="4080465" cy="3282957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Форма № 14 </a:t>
            </a:r>
            <a:r>
              <a:rPr lang="ru-RU" sz="1200" dirty="0">
                <a:latin typeface="Century Gothic" panose="020B0502020202020204" pitchFamily="34" charset="0"/>
              </a:rPr>
              <a:t>«Сведения о деятельности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отделения медицинской организации,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оказывающей медицинскую помощь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в стационарных условиях» таблица 2000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графа  </a:t>
            </a:r>
            <a:r>
              <a:rPr lang="ru-RU" sz="1200" b="1" dirty="0">
                <a:latin typeface="Century Gothic" panose="020B0502020202020204" pitchFamily="34" charset="0"/>
              </a:rPr>
              <a:t>33 "Умерло в возрасте до 1 года"</a:t>
            </a:r>
            <a:r>
              <a:rPr lang="ru-RU" sz="1200" dirty="0">
                <a:latin typeface="Century Gothic" panose="020B0502020202020204" pitchFamily="34" charset="0"/>
              </a:rPr>
              <a:t> строка 1</a:t>
            </a: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29" y="4064996"/>
            <a:ext cx="869392" cy="8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8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4550" y="237728"/>
            <a:ext cx="9653716" cy="5847755"/>
          </a:xfrm>
          <a:prstGeom prst="rect">
            <a:avLst/>
          </a:prstGeom>
          <a:solidFill>
            <a:srgbClr val="11685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ФСН форма № 30 Раздела </a:t>
            </a: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III 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таблицы 2515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«Медицинское освидетельствование лиц на состояние алкогольного, наркотического и иного токсического опьянения, проведенное специалистами медицинской организации»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Медицинское освидетельствование на состояние опьянения проводится в медицинских организациях, имеющих лицензию на осуществление медицинской деятельности с указанием соответствующих работ и услуг. 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Порядок проведения медицинского освидетельствования на состояние опьянения (алкогольного, наркотического или иного токсического опьянения) проводится в соответствии с Приказом Минздрава России от 18.12.2015 № 933н.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Медицинское освидетельствование на состояние опьянения проводится врачом-психиатром-наркологом либо врачом другой специальности, прошедшим подготовку по вопросам проведения медицинского освидетельствования на состояние опьянения водителей транспортных средств.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Медицинское освидетельствование на состояние опьянения проводится как непосредственно в медицинских организациях, так и в специально оборудованных для этой цели передвижных медицинских пунктах, соответствующих установленным Министерством здравоохранения Российской Федерации требованиям.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Таблицу заполняют в соответствии с данными журнала регистрации медицинских освидетельствований на состояние опьянения лиц, которые управляют транспортными средствами (учетная форма № 304/у, утвержденная приказом Минздрава России от 14 июля 2003 г. № 308 «О медицинском освидетельствовании на состояние опьянения», зарегистрирован Минюстом России 21 июля 2003 г., регистрационный № 4913). </a:t>
            </a:r>
          </a:p>
        </p:txBody>
      </p:sp>
    </p:spTree>
    <p:extLst>
      <p:ext uri="{BB962C8B-B14F-4D97-AF65-F5344CB8AC3E}">
        <p14:creationId xmlns:p14="http://schemas.microsoft.com/office/powerpoint/2010/main" val="3798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F94A97-A178-A07D-7EFE-AB82A6FABB11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116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512CC3-0121-AA2F-3A26-AB2C9757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91" r="191" b="56278"/>
          <a:stretch/>
        </p:blipFill>
        <p:spPr>
          <a:xfrm>
            <a:off x="0" y="2996748"/>
            <a:ext cx="12192000" cy="3578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40A79-70DA-36DF-EE3A-D644427E480F}"/>
              </a:ext>
            </a:extLst>
          </p:cNvPr>
          <p:cNvSpPr txBox="1"/>
          <p:nvPr/>
        </p:nvSpPr>
        <p:spPr>
          <a:xfrm>
            <a:off x="1853967" y="687897"/>
            <a:ext cx="90265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Контакты</a:t>
            </a:r>
          </a:p>
          <a:p>
            <a:pPr algn="ctr"/>
            <a:endParaRPr lang="ru-RU" alt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Боброва Наталья Евгеньевна</a:t>
            </a: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8 (495) 417-12-09 (доб. 306)</a:t>
            </a:r>
          </a:p>
          <a:p>
            <a:pPr algn="ctr"/>
            <a:r>
              <a:rPr lang="en-US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BobrovaNE@zdrav.mos.ru</a:t>
            </a:r>
            <a:endParaRPr lang="ru-RU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Андиева Булгун Игоревна</a:t>
            </a:r>
            <a:endParaRPr lang="en-US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8 (495) 417-12-09 (доб. 310)  </a:t>
            </a:r>
            <a:endParaRPr lang="en-US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AndievaBI@zdrav.mos.ru</a:t>
            </a:r>
            <a:r>
              <a:rPr lang="ru-RU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</a:t>
            </a:r>
          </a:p>
          <a:p>
            <a:pPr algn="ctr"/>
            <a:endParaRPr lang="ru-RU" sz="4000" b="1" dirty="0">
              <a:solidFill>
                <a:schemeClr val="bg1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Unbounded" pitchFamily="2" charset="0"/>
                <a:cs typeface="Arial" panose="020B0604020202020204" pitchFamily="34" charset="0"/>
              </a:rPr>
              <a:t>       Спасибо за внимание!</a:t>
            </a:r>
          </a:p>
          <a:p>
            <a:pPr algn="ctr"/>
            <a:endParaRPr lang="ru-RU" sz="4000" b="1" dirty="0">
              <a:solidFill>
                <a:schemeClr val="bg1"/>
              </a:solidFill>
              <a:latin typeface="Unbounded SemiBol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4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77251"/>
              </p:ext>
            </p:extLst>
          </p:nvPr>
        </p:nvGraphicFramePr>
        <p:xfrm>
          <a:off x="2040151" y="1520163"/>
          <a:ext cx="9715502" cy="4038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8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9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6976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9502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99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профиля коек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коек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койки, на которые не осуществляется госпитализация по установленному профилю (в период ремонта и по иным причинам) (из графы 2)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Движение пациентов за истекшие сутки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На начало текущего дня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находилось пациентов на начало истекших суток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поступило пациентов (без учета переведенных внутри стационара)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переведено пациентов внутри стационара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выписано пациентов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умерло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из дневного стационара (из графы 5)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поступило пациентов (из графы 5)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в т.ч. старше трудоспособного возраста (из графы 12)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в т.ч. из графы 12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в т.ч. из графы 16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состоит пациентов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находилось родителей, законных представителей, иных лиц по уходу за пациентами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свободных мест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сельских жителей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0-17 лет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старше трудоспособного возраста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других отделений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другие отделения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дневной стационар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стационар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0-17 лет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страше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трудоспособного возраста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старше трудоспособного возраста (из графы 19)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мужских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женских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60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 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55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7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 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 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 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 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5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1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5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ndara Regular" charset="0"/>
                      </a:endParaRP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1 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2 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ndara Regular" charset="0"/>
                        </a:rPr>
                        <a:t>1</a:t>
                      </a: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ndara Regular" charset="0"/>
                      </a:endParaRPr>
                    </a:p>
                  </a:txBody>
                  <a:tcPr marL="7576" marR="7576" marT="75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60</a:t>
                      </a: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6213" y="5700065"/>
            <a:ext cx="8014087" cy="43088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Графа 4 = графа 19 предыдущего дня</a:t>
            </a:r>
          </a:p>
          <a:p>
            <a:r>
              <a:rPr lang="ru-RU" sz="1100" b="1" dirty="0">
                <a:latin typeface="Century Gothic" panose="020B0502020202020204" pitchFamily="34" charset="0"/>
              </a:rPr>
              <a:t>Графа 19 = графа 4 + графа 5 +графа 10 - графа 11 - графа 12 - графа 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3F964-2C36-6242-03FD-0373F6F67629}"/>
              </a:ext>
            </a:extLst>
          </p:cNvPr>
          <p:cNvSpPr txBox="1"/>
          <p:nvPr/>
        </p:nvSpPr>
        <p:spPr>
          <a:xfrm>
            <a:off x="3371851" y="259305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Unbounded" pitchFamily="2" charset="0"/>
                <a:cs typeface="Arial" panose="020B0604020202020204" pitchFamily="34" charset="0"/>
              </a:rPr>
              <a:t>ЛИСТОК</a:t>
            </a:r>
          </a:p>
          <a:p>
            <a:pPr algn="ctr"/>
            <a:r>
              <a:rPr lang="ru-RU" sz="1100" b="1" dirty="0">
                <a:solidFill>
                  <a:srgbClr val="FF0000"/>
                </a:solidFill>
                <a:latin typeface="Unbounded" pitchFamily="2" charset="0"/>
                <a:cs typeface="Arial" panose="020B0604020202020204" pitchFamily="34" charset="0"/>
              </a:rPr>
              <a:t>ежедневного учета движения пациентов и коечного фонда медицинской организации, оказывающей медицинскую помощь в стационарных условиях, в условиях дневного стационара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06050" y="394245"/>
            <a:ext cx="1795463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2" dirty="0">
                <a:latin typeface="Candara Regular" charset="0"/>
              </a:rPr>
              <a:t>Учетная форма № 007/у (приказ МЗ РФ от 05.08.2022 № 530н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233" y="397965"/>
            <a:ext cx="1636987" cy="499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882" dirty="0">
              <a:latin typeface="Candara Regular" charset="0"/>
            </a:endParaRPr>
          </a:p>
          <a:p>
            <a:pPr algn="ctr"/>
            <a:r>
              <a:rPr lang="ru-RU" sz="882" dirty="0">
                <a:latin typeface="Candara Regular" charset="0"/>
              </a:rPr>
              <a:t>____________________</a:t>
            </a:r>
          </a:p>
          <a:p>
            <a:pPr algn="ctr"/>
            <a:r>
              <a:rPr lang="ru-RU" sz="882" dirty="0">
                <a:latin typeface="Candara Regular" charset="0"/>
              </a:rPr>
              <a:t>(наименование учреждения) </a:t>
            </a:r>
          </a:p>
        </p:txBody>
      </p:sp>
      <p:sp>
        <p:nvSpPr>
          <p:cNvPr id="8" name="Rectangle 1"/>
          <p:cNvSpPr/>
          <p:nvPr/>
        </p:nvSpPr>
        <p:spPr>
          <a:xfrm>
            <a:off x="4167188" y="1028746"/>
            <a:ext cx="5343525" cy="453747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ctr"/>
            <a:r>
              <a:rPr lang="ru-RU" sz="900" u="sng" dirty="0">
                <a:latin typeface="Century Gothic" charset="0"/>
                <a:ea typeface="Century Gothic" charset="0"/>
                <a:cs typeface="Century Gothic" charset="0"/>
              </a:rPr>
              <a:t>1 терапевтическое отделение</a:t>
            </a:r>
          </a:p>
          <a:p>
            <a:pPr algn="ctr"/>
            <a:r>
              <a:rPr lang="ru-RU" sz="900" dirty="0">
                <a:latin typeface="Century Gothic" charset="0"/>
                <a:ea typeface="Century Gothic" charset="0"/>
                <a:cs typeface="Century Gothic" charset="0"/>
              </a:rPr>
              <a:t>(наименование отделения, профиля коек)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20300" y="1186369"/>
            <a:ext cx="140423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u-RU" sz="900" dirty="0">
                <a:latin typeface="Candara Regular" charset="0"/>
              </a:rPr>
              <a:t>Дата - начало текущего дня </a:t>
            </a:r>
          </a:p>
        </p:txBody>
      </p:sp>
    </p:spTree>
    <p:extLst>
      <p:ext uri="{BB962C8B-B14F-4D97-AF65-F5344CB8AC3E}">
        <p14:creationId xmlns:p14="http://schemas.microsoft.com/office/powerpoint/2010/main" val="301303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Box 327"/>
          <p:cNvSpPr txBox="1"/>
          <p:nvPr/>
        </p:nvSpPr>
        <p:spPr>
          <a:xfrm>
            <a:off x="3229899" y="345028"/>
            <a:ext cx="7394265" cy="7905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fontAlgn="b"/>
            <a:r>
              <a:rPr lang="ru-RU" sz="1100" b="1" dirty="0">
                <a:solidFill>
                  <a:srgbClr val="FF0000"/>
                </a:solidFill>
                <a:latin typeface="Unbounded" panose="020B0604020202020204" charset="-52"/>
                <a:ea typeface="Century Gothic" charset="0"/>
                <a:cs typeface="Century Gothic" charset="0"/>
              </a:rPr>
              <a:t>Сводная ведомость учета движения пациентов и коечного фонда медицинской организации, оказывающей медицинскую помощь в стационарных условиях, в условиях дневного стационара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10124876" y="490537"/>
            <a:ext cx="1838325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882" dirty="0">
                <a:latin typeface="Candara Regular" charset="0"/>
              </a:rPr>
              <a:t>Учетная форма № 016/у (приказ МЗ РФ от 05.08.2022 № 530н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1876091" y="490537"/>
            <a:ext cx="1636987" cy="499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882" dirty="0">
              <a:latin typeface="Candara Regular" charset="0"/>
            </a:endParaRPr>
          </a:p>
          <a:p>
            <a:pPr algn="ctr"/>
            <a:r>
              <a:rPr lang="ru-RU" sz="882" dirty="0">
                <a:latin typeface="Candara Regular" charset="0"/>
              </a:rPr>
              <a:t>____________________</a:t>
            </a:r>
          </a:p>
          <a:p>
            <a:pPr algn="ctr"/>
            <a:r>
              <a:rPr lang="ru-RU" sz="882" dirty="0">
                <a:latin typeface="Candara Regular" charset="0"/>
              </a:rPr>
              <a:t>(наименование учреждения) 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2005163" y="5898891"/>
            <a:ext cx="9291288" cy="448886"/>
          </a:xfrm>
          <a:prstGeom prst="rect">
            <a:avLst/>
          </a:prstGeom>
          <a:noFill/>
          <a:effectLst/>
        </p:spPr>
        <p:txBody>
          <a:bodyPr wrap="none" rtlCol="0" anchor="ctr" anchorCtr="0">
            <a:no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В целом по стационару: графа 20 = графа 5 + графа 6 - графа 13 - графа 17</a:t>
            </a:r>
            <a:r>
              <a:rPr lang="en-US" sz="1200" b="1" dirty="0">
                <a:latin typeface="Century Gothic" panose="020B0502020202020204" pitchFamily="34" charset="0"/>
              </a:rPr>
              <a:t>;</a:t>
            </a:r>
            <a:r>
              <a:rPr lang="ru-RU" sz="1200" b="1" dirty="0">
                <a:latin typeface="Century Gothic" panose="020B0502020202020204" pitchFamily="34" charset="0"/>
              </a:rPr>
              <a:t> графа 11 = графа 12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09971"/>
              </p:ext>
            </p:extLst>
          </p:nvPr>
        </p:nvGraphicFramePr>
        <p:xfrm>
          <a:off x="2005163" y="1324625"/>
          <a:ext cx="9988108" cy="4574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5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301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57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219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90111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7014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158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9668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89621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73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2439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профиля коек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коек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Среднемесячных (среднегодовых) коек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Состояло пациентов на начало отчетного периода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 отчетный период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Состояло пациентов на начало дня после окончания отчетного периода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Проведено пациентами койко-дней в стационаре (пациенто-дней в дневном стационаре)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поступило пациентов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переведено пациентов внутри стационара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выписано пациентов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умерло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коек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койки, на которые не осуществляется госпитализация по установленному профилю (в период ремонта и по иным причинам) (из графы 2)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из дневного стационара (из графы 6)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поступило пациентов (из графы 6)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в т.ч. старше трудоспособного возраста (из графы 13)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в т.ч. из графы 13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из графы 17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в т.ч. старше трудоспособного возраста (из графы 21)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Кроме того: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сельских жителей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0-17 лет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старше трудоспособного возраста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других отделений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другие отделения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дневной стационар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стационар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0-17 лет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страше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трудоспособного возраста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койко-дней (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пациенто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-дней) в отношении коек, на которые не осуществлялась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госпитализзация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по установленному профилю (в период ремонта и по иным причинам)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проведено койко-дней (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пациенто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-дней) по уходу за пациентами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91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873" y="239241"/>
            <a:ext cx="9271818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Unbounded" panose="020B0604020202020204" charset="-52"/>
              </a:rPr>
              <a:t>СРЕДНЕГОДОВАЯ КОЙКА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i="1" dirty="0">
                <a:latin typeface="Century Gothic" panose="020B0502020202020204" pitchFamily="34" charset="0"/>
              </a:rPr>
              <a:t>(пример) </a:t>
            </a:r>
            <a:r>
              <a:rPr lang="ru-RU" sz="2000" b="1" dirty="0">
                <a:latin typeface="Century Gothic" panose="020B0502020202020204" pitchFamily="34" charset="0"/>
              </a:rPr>
              <a:t>= 1 231  </a:t>
            </a:r>
          </a:p>
          <a:p>
            <a:pPr algn="ctr"/>
            <a:r>
              <a:rPr lang="ru-RU" sz="1800" i="1" dirty="0">
                <a:latin typeface="Century Gothic" panose="020B0502020202020204" pitchFamily="34" charset="0"/>
              </a:rPr>
              <a:t>с 1 января - </a:t>
            </a:r>
            <a:r>
              <a:rPr lang="ru-RU" sz="1800" b="1" i="1" dirty="0">
                <a:latin typeface="Century Gothic" panose="020B0502020202020204" pitchFamily="34" charset="0"/>
              </a:rPr>
              <a:t>1 389 коек</a:t>
            </a:r>
          </a:p>
          <a:p>
            <a:pPr algn="ctr"/>
            <a:r>
              <a:rPr lang="ru-RU" sz="1800" i="1" dirty="0">
                <a:latin typeface="Century Gothic" panose="020B0502020202020204" pitchFamily="34" charset="0"/>
              </a:rPr>
              <a:t>с 15 мая - </a:t>
            </a:r>
            <a:r>
              <a:rPr lang="ru-RU" sz="1800" b="1" i="1" dirty="0">
                <a:latin typeface="Century Gothic" panose="020B0502020202020204" pitchFamily="34" charset="0"/>
              </a:rPr>
              <a:t>1 250 коек</a:t>
            </a:r>
          </a:p>
          <a:p>
            <a:pPr algn="ctr"/>
            <a:r>
              <a:rPr lang="ru-RU" sz="1800" i="1" dirty="0">
                <a:latin typeface="Century Gothic" panose="020B0502020202020204" pitchFamily="34" charset="0"/>
              </a:rPr>
              <a:t>с 14 сентября - </a:t>
            </a:r>
            <a:r>
              <a:rPr lang="ru-RU" sz="1800" b="1" i="1" dirty="0">
                <a:latin typeface="Century Gothic" panose="020B0502020202020204" pitchFamily="34" charset="0"/>
              </a:rPr>
              <a:t>1 011 коек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396245"/>
              </p:ext>
            </p:extLst>
          </p:nvPr>
        </p:nvGraphicFramePr>
        <p:xfrm>
          <a:off x="2360873" y="1713309"/>
          <a:ext cx="9252024" cy="3997340"/>
        </p:xfrm>
        <a:graphic>
          <a:graphicData uri="http://schemas.openxmlformats.org/drawingml/2006/table">
            <a:tbl>
              <a:tblPr/>
              <a:tblGrid>
                <a:gridCol w="280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734">
                <a:tc>
                  <a:txBody>
                    <a:bodyPr/>
                    <a:lstStyle/>
                    <a:p>
                      <a:pPr marL="0" marR="0" lvl="0" indent="453390" algn="l" defTabSz="100794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ndara Regular" charset="0"/>
                        </a:rPr>
                        <a:t>ЯНВАРЬ – АПРЕЛЬ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1 389 коек  </a:t>
                      </a:r>
                      <a:r>
                        <a:rPr lang="ru-RU" sz="1200" b="0" i="0" dirty="0" err="1">
                          <a:latin typeface="Century Gothic" panose="020B0502020202020204" pitchFamily="34" charset="0"/>
                          <a:ea typeface="Candara Regular" charset="0"/>
                        </a:rPr>
                        <a:t>х</a:t>
                      </a: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  4 месяца = 5 556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34">
                <a:tc rowSpan="3">
                  <a:txBody>
                    <a:bodyPr/>
                    <a:lstStyle/>
                    <a:p>
                      <a:pPr lvl="0" indent="45339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ndara Regular" charset="0"/>
                        </a:rPr>
                        <a:t>МАЙ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1 389 коек  х  14 дней = 19 446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1 250 коек  х  17 дней = 21 250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(19 446 + 21 250)  :  31 день = 1 313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4">
                <a:tc>
                  <a:txBody>
                    <a:bodyPr/>
                    <a:lstStyle/>
                    <a:p>
                      <a:pPr lvl="0" indent="45339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ndara Regular" charset="0"/>
                        </a:rPr>
                        <a:t>ИЮНЬ-АВГУСТ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1 250 коек  х  3 месяца = 3 750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734">
                <a:tc rowSpan="3">
                  <a:txBody>
                    <a:bodyPr/>
                    <a:lstStyle/>
                    <a:p>
                      <a:pPr lvl="0" indent="45339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ndara Regular" charset="0"/>
                        </a:rPr>
                        <a:t>СЕНТЯБРЬ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1 250 коек  х 13 дней = 16 250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1 011 коек  </a:t>
                      </a:r>
                      <a:r>
                        <a:rPr lang="ru-RU" sz="1200" b="0" i="0" dirty="0" err="1">
                          <a:latin typeface="Century Gothic" panose="020B0502020202020204" pitchFamily="34" charset="0"/>
                          <a:ea typeface="Candara Regular" charset="0"/>
                        </a:rPr>
                        <a:t>х</a:t>
                      </a: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 17 дней = 17 187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(16 250 + 17 187)  : 30 дней = 1 115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734">
                <a:tc>
                  <a:txBody>
                    <a:bodyPr/>
                    <a:lstStyle/>
                    <a:p>
                      <a:pPr lvl="0" indent="45339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ndara Regular" charset="0"/>
                        </a:rPr>
                        <a:t>ОКТЯБРЬ-ДЕКАБРЬ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1 011 коек  </a:t>
                      </a:r>
                      <a:r>
                        <a:rPr lang="ru-RU" sz="1200" b="0" i="0" dirty="0" err="1">
                          <a:latin typeface="Century Gothic" panose="020B0502020202020204" pitchFamily="34" charset="0"/>
                          <a:ea typeface="Candara Regular" charset="0"/>
                        </a:rPr>
                        <a:t>х</a:t>
                      </a:r>
                      <a:r>
                        <a:rPr lang="ru-RU" sz="1200" b="0" i="0" dirty="0">
                          <a:latin typeface="Century Gothic" panose="020B0502020202020204" pitchFamily="34" charset="0"/>
                          <a:ea typeface="Candara Regular" charset="0"/>
                        </a:rPr>
                        <a:t> 3 месяца = 3 033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734">
                <a:tc>
                  <a:txBody>
                    <a:bodyPr/>
                    <a:lstStyle/>
                    <a:p>
                      <a:pPr lvl="0" indent="45339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ndara Regular" charset="0"/>
                        </a:rPr>
                        <a:t>ГОДОВАЯ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indent="4533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Century Gothic" panose="020B0502020202020204" pitchFamily="34" charset="0"/>
                          <a:ea typeface="Candara Regular" charset="0"/>
                        </a:rPr>
                        <a:t>(5 556 + 1 313 + 3 750 + 1 115 + 3 033) : 12 месяцев = 1 231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7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573" y="134094"/>
            <a:ext cx="93404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Unbounded" panose="020B0604020202020204" charset="-52"/>
                <a:ea typeface="Century Gothic" charset="0"/>
                <a:cs typeface="Century Gothic" charset="0"/>
              </a:rPr>
              <a:t>Приказ </a:t>
            </a:r>
            <a:r>
              <a:rPr lang="ru-RU" sz="1400" dirty="0" err="1">
                <a:latin typeface="Unbounded" panose="020B0604020202020204" charset="-52"/>
                <a:ea typeface="Century Gothic" charset="0"/>
                <a:cs typeface="Century Gothic" charset="0"/>
              </a:rPr>
              <a:t>Минздравсоцразвития</a:t>
            </a:r>
            <a:r>
              <a:rPr lang="ru-RU" sz="1400" dirty="0">
                <a:latin typeface="Unbounded" panose="020B0604020202020204" charset="-52"/>
                <a:ea typeface="Century Gothic" charset="0"/>
                <a:cs typeface="Century Gothic" charset="0"/>
              </a:rPr>
              <a:t> России от 17.05.2012 № 555н «Об утверждении номенклатуры коечного фонда по профилям медицинской помощи»</a:t>
            </a:r>
          </a:p>
          <a:p>
            <a:pPr algn="ctr"/>
            <a:endParaRPr lang="ru-RU" sz="1100" b="1" dirty="0">
              <a:solidFill>
                <a:srgbClr val="FF0000"/>
              </a:solidFill>
              <a:latin typeface="Unbounded" panose="020B0604020202020204" charset="-52"/>
              <a:ea typeface="Century Gothic" charset="0"/>
              <a:cs typeface="Century Gothic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Unbounded" panose="020B0604020202020204" charset="-52"/>
                <a:ea typeface="Century Gothic" charset="0"/>
                <a:cs typeface="Century Gothic" charset="0"/>
              </a:rPr>
              <a:t>Номенклатура коечного фонда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Unbounded" panose="020B0604020202020204" charset="-52"/>
                <a:ea typeface="Century Gothic" charset="0"/>
                <a:cs typeface="Century Gothic" charset="0"/>
              </a:rPr>
              <a:t>по профилям медицинской помощи</a:t>
            </a:r>
          </a:p>
          <a:p>
            <a:pPr algn="ctr"/>
            <a:endParaRPr lang="ru-RU" sz="14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ru-RU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ru-RU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11611"/>
              </p:ext>
            </p:extLst>
          </p:nvPr>
        </p:nvGraphicFramePr>
        <p:xfrm>
          <a:off x="2361977" y="1507579"/>
          <a:ext cx="9217024" cy="461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Профиль медицинской помощи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Профиль коек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акушерское дело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для беременных и рожениц, патологии беременности, койки сестринского ухода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6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акушерство и гинекологии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для беременных и рожениц, патологии беременности, гинекологические, гинекологические для детей, гинекологические для вспомогательных репродуктивных технологий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21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Century Gothic" panose="020B0502020202020204" pitchFamily="34" charset="0"/>
                        </a:rPr>
                        <a:t>аллергология и иммунология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latin typeface="Century Gothic" panose="020B0502020202020204" pitchFamily="34" charset="0"/>
                        </a:rPr>
                        <a:t>аллергологические</a:t>
                      </a:r>
                      <a:endParaRPr lang="ru-RU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анестезиология и реанимация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реанимационные, реанимационные для новорожденных, интенсивной терапии, интенсивной терапии для новорожденных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7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… …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5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кардиология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Кардиологические, кардиологические интенсивной терапии, кардиологические для больных с острым инфарктом миокарда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5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неврология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неврологические, неврологические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для больных с острыми нарушениями мозгового кровообращения, неврологические интенсивной терапии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5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неонатология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патологии новорожденных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детей, для новорожденных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13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1225" y="528704"/>
            <a:ext cx="93916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entury Gothic" panose="020B0502020202020204" pitchFamily="34" charset="0"/>
              </a:rPr>
              <a:t>Коечный фонд медицинской организации указывается по состоянию </a:t>
            </a:r>
            <a:r>
              <a:rPr lang="ru-RU" sz="1200" b="1" dirty="0">
                <a:latin typeface="Century Gothic" panose="020B0502020202020204" pitchFamily="34" charset="0"/>
              </a:rPr>
              <a:t>на 31.12. отчетного года.</a:t>
            </a:r>
          </a:p>
          <a:p>
            <a:pPr algn="just"/>
            <a:endParaRPr lang="ru-RU" sz="1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Необходимо обратить внимание на показатель деятельности стационара: </a:t>
            </a:r>
            <a:r>
              <a:rPr lang="ru-RU" sz="1200" b="1" dirty="0">
                <a:latin typeface="Century Gothic" panose="020B0502020202020204" pitchFamily="34" charset="0"/>
              </a:rPr>
              <a:t>работа (занятость) койки</a:t>
            </a:r>
            <a:r>
              <a:rPr lang="ru-RU" sz="1200" dirty="0">
                <a:latin typeface="Century Gothic" panose="020B0502020202020204" pitchFamily="34" charset="0"/>
              </a:rPr>
              <a:t> – дни. Данный показатель не должен превышать рекомендованный по Территориальной программе госгарантий (330 дней) и, соответственно, рекомендованные по профилям коек.  При работе койки в целом по субъекту или по отдельным профилям коек </a:t>
            </a:r>
            <a:r>
              <a:rPr lang="ru-RU" sz="1200" b="1" dirty="0">
                <a:latin typeface="Century Gothic" panose="020B0502020202020204" pitchFamily="34" charset="0"/>
              </a:rPr>
              <a:t>более 350 или менее 280 дней в году </a:t>
            </a:r>
            <a:r>
              <a:rPr lang="ru-RU" sz="1200" dirty="0">
                <a:latin typeface="Century Gothic" panose="020B0502020202020204" pitchFamily="34" charset="0"/>
              </a:rPr>
              <a:t> –  </a:t>
            </a:r>
            <a:r>
              <a:rPr lang="ru-RU" sz="1200" b="1" dirty="0">
                <a:latin typeface="Century Gothic" panose="020B0502020202020204" pitchFamily="34" charset="0"/>
              </a:rPr>
              <a:t>предоставить  пояснительную записку с  указанием  причин  </a:t>
            </a:r>
            <a:r>
              <a:rPr lang="ru-RU" sz="1200" dirty="0">
                <a:latin typeface="Century Gothic" panose="020B0502020202020204" pitchFamily="34" charset="0"/>
              </a:rPr>
              <a:t>высокой  (низкой) работы  койки  и  </a:t>
            </a:r>
            <a:r>
              <a:rPr lang="ru-RU" sz="1200" b="1" dirty="0">
                <a:latin typeface="Century Gothic" panose="020B0502020202020204" pitchFamily="34" charset="0"/>
              </a:rPr>
              <a:t>плане</a:t>
            </a:r>
            <a:r>
              <a:rPr lang="ru-RU" sz="1200" dirty="0">
                <a:latin typeface="Century Gothic" panose="020B0502020202020204" pitchFamily="34" charset="0"/>
              </a:rPr>
              <a:t>  мероприятий  по  повышению  эффективности использования коечного фонда с целью удовлетворения потребности населения в оказании медицинской помощи в стационарных условиях.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В  графах  9,  12,  16,  19  по  строке  </a:t>
            </a:r>
            <a:r>
              <a:rPr lang="ru-RU" sz="1200" b="1" dirty="0">
                <a:latin typeface="Century Gothic" panose="020B0502020202020204" pitchFamily="34" charset="0"/>
              </a:rPr>
              <a:t>«геронтологические  койки» </a:t>
            </a:r>
            <a:r>
              <a:rPr lang="ru-RU" sz="1200" dirty="0">
                <a:latin typeface="Century Gothic" panose="020B0502020202020204" pitchFamily="34" charset="0"/>
              </a:rPr>
              <a:t>показываются сведения о лицах </a:t>
            </a:r>
            <a:r>
              <a:rPr lang="ru-RU" sz="1200" b="1" dirty="0">
                <a:latin typeface="Century Gothic" panose="020B0502020202020204" pitchFamily="34" charset="0"/>
              </a:rPr>
              <a:t>старше 60 лет. 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В строку 45 </a:t>
            </a:r>
            <a:r>
              <a:rPr lang="ru-RU" sz="1200" b="1" dirty="0">
                <a:latin typeface="Century Gothic" panose="020B0502020202020204" pitchFamily="34" charset="0"/>
              </a:rPr>
              <a:t>«реанимационные койки»</a:t>
            </a:r>
            <a:r>
              <a:rPr lang="ru-RU" sz="1200" dirty="0">
                <a:latin typeface="Century Gothic" panose="020B0502020202020204" pitchFamily="34" charset="0"/>
              </a:rPr>
              <a:t> следует включить число коек по профилю реанимация (сметная или сверхсметная) и движения  пациентов на этих койках.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В строку 79 </a:t>
            </a:r>
            <a:r>
              <a:rPr lang="ru-RU" sz="1200" b="1" dirty="0">
                <a:latin typeface="Century Gothic" panose="020B0502020202020204" pitchFamily="34" charset="0"/>
              </a:rPr>
              <a:t>«движение больных новорожденных» </a:t>
            </a:r>
            <a:r>
              <a:rPr lang="ru-RU" sz="1200" dirty="0">
                <a:latin typeface="Century Gothic" panose="020B0502020202020204" pitchFamily="34" charset="0"/>
              </a:rPr>
              <a:t>включаются сведения о новорожденных, родившихся больными или заболевшими в акушерском стационаре, которые не переводились в другие отделения.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В случае перевода новорожденного (больного) на койки патологии новорожденных в педиатрические стационары (отделения) в акушерском стационаре, он показывается как выписанный (переводом).  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Все койки, входящие в строку 1 «Всего», выделенные для лечения пациентов</a:t>
            </a:r>
            <a:r>
              <a:rPr lang="ru-RU" sz="1200" b="1" dirty="0">
                <a:latin typeface="Century Gothic" panose="020B0502020202020204" pitchFamily="34" charset="0"/>
              </a:rPr>
              <a:t> с  COVID-19</a:t>
            </a:r>
            <a:r>
              <a:rPr lang="ru-RU" sz="1200" dirty="0">
                <a:latin typeface="Century Gothic" panose="020B0502020202020204" pitchFamily="34" charset="0"/>
              </a:rPr>
              <a:t>,   следует  показывать по профилю инфекционные, кроме реанимационных коек. 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В строке 81 </a:t>
            </a:r>
            <a:r>
              <a:rPr lang="ru-RU" sz="1200" b="1" dirty="0">
                <a:latin typeface="Century Gothic" panose="020B0502020202020204" pitchFamily="34" charset="0"/>
              </a:rPr>
              <a:t>«кроме того -  дополнительно развернутые койки» </a:t>
            </a:r>
            <a:r>
              <a:rPr lang="ru-RU" sz="1200" dirty="0">
                <a:latin typeface="Century Gothic" panose="020B0502020202020204" pitchFamily="34" charset="0"/>
              </a:rPr>
              <a:t>следует показать койки, развернутые для особых целей и для лечения пациентов с </a:t>
            </a:r>
            <a:r>
              <a:rPr lang="en-US" sz="1200" dirty="0">
                <a:latin typeface="Century Gothic" panose="020B0502020202020204" pitchFamily="34" charset="0"/>
              </a:rPr>
              <a:t>COVID-19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  <a:r>
              <a:rPr lang="ru-RU" sz="1200" dirty="0">
                <a:latin typeface="Century Gothic" panose="020B0502020202020204" pitchFamily="34" charset="0"/>
              </a:rPr>
              <a:t> Дополнительно развернутые койки  в общий коечный фонд медицинской организации не включаются. Движение пациентов на дополнительно развернутых койках входят в итоговую строку 1. Представить пояснительную записку с перечнем регламентирующих  документов  органа  исполнительной  власти  субъекта Российской    Федерации  в   сфере   охраны   здоровья   (руководителя   медицинской организации).</a:t>
            </a:r>
          </a:p>
          <a:p>
            <a:pPr algn="just"/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endParaRPr lang="ru-RU" sz="1600" dirty="0">
              <a:latin typeface="Candar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871" y="178394"/>
            <a:ext cx="974355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Unbounded" panose="020B0604020202020204" charset="-52"/>
              </a:rPr>
              <a:t>Таблица 3100</a:t>
            </a:r>
            <a:r>
              <a:rPr lang="en-US" sz="1100" b="1" dirty="0">
                <a:solidFill>
                  <a:srgbClr val="FF0000"/>
                </a:solidFill>
                <a:latin typeface="Unbounded" panose="020B0604020202020204" charset="-52"/>
              </a:rPr>
              <a:t> (3102)</a:t>
            </a:r>
            <a:r>
              <a:rPr lang="ru-RU" sz="1100" b="1" dirty="0">
                <a:solidFill>
                  <a:srgbClr val="FF0000"/>
                </a:solidFill>
                <a:latin typeface="Unbounded" panose="020B0604020202020204" charset="-52"/>
              </a:rPr>
              <a:t>   «Коечный фонд и его использование»:  сведения о детях от 0 до 17 лет включительно (графы 8, 11, 15, 18), стоматологические койки для детей (строка 51)</a:t>
            </a:r>
            <a:endParaRPr lang="ru-RU" sz="1100" b="1" i="1" dirty="0">
              <a:solidFill>
                <a:srgbClr val="FF0000"/>
              </a:solidFill>
              <a:latin typeface="Unbounded" panose="020B0604020202020204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36260"/>
              </p:ext>
            </p:extLst>
          </p:nvPr>
        </p:nvGraphicFramePr>
        <p:xfrm>
          <a:off x="2038871" y="708225"/>
          <a:ext cx="9883144" cy="5518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0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0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2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20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3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20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20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37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3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203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624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28621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Профиль коек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коек, фактически развернутых и свернутых на ремонт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отчетном году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>
                          <a:solidFill>
                            <a:schemeClr val="bg1"/>
                          </a:solidFill>
                          <a:effectLst/>
                        </a:rPr>
                        <a:t>Койко-дни закрытия на ремонт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конец отчетного года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них: расположенных в сельской местности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среднегодовых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поступило пациентов - всего, чел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них: сельских жителей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>
                          <a:solidFill>
                            <a:schemeClr val="bg1"/>
                          </a:solidFill>
                          <a:effectLst/>
                        </a:rPr>
                        <a:t>из общего числа поступивших (гр.6):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выписано пациентов, чел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дневные стационары (всех типов)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>
                          <a:solidFill>
                            <a:schemeClr val="bg1"/>
                          </a:solidFill>
                          <a:effectLst/>
                        </a:rPr>
                        <a:t>умерло, чел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>
                          <a:solidFill>
                            <a:schemeClr val="bg1"/>
                          </a:solidFill>
                          <a:effectLst/>
                        </a:rPr>
                        <a:t>Проведено пациентами койко-дней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детей 0-17 лет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лиц старше трудоспособного возраста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 </a:t>
                      </a:r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т.ч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. детей 0-17 лет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 старше трудоспособного возраста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 </a:t>
                      </a:r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т.ч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. детей 0-17 лет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 старше трудоспособного возраста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 </a:t>
                      </a:r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т.ч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. детей 0-17</a:t>
                      </a:r>
                      <a:r>
                        <a:rPr lang="ru-RU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лет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 старше трудоспособного возраста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0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0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u="none" strike="noStrike" dirty="0">
                          <a:effectLst/>
                        </a:rPr>
                        <a:t>Инфекционные для взрослых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</a:rPr>
                        <a:t>17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u="none" strike="noStrike" dirty="0">
                          <a:effectLst/>
                        </a:rPr>
                        <a:t>    из них лепрозные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</a:rPr>
                        <a:t>17,1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u="none" strike="noStrike" dirty="0">
                          <a:effectLst/>
                        </a:rPr>
                        <a:t>Инфекционные для детей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</a:rPr>
                        <a:t>18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u="none" strike="noStrike" dirty="0">
                          <a:effectLst/>
                        </a:rPr>
                        <a:t>    из них лепрозные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</a:rPr>
                        <a:t>18,1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u="none" strike="noStrike" dirty="0">
                          <a:effectLst/>
                        </a:rPr>
                        <a:t>Реанимационные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</a:rPr>
                        <a:t>45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4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Стоматологические для детей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</a:rPr>
                        <a:t>51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412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u="none" strike="noStrike" dirty="0">
                          <a:effectLst/>
                        </a:rPr>
                        <a:t>Кроме того - дополнительно развернутые койки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</a:rPr>
                        <a:t>81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25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u="none" strike="noStrike" dirty="0">
                          <a:effectLst/>
                        </a:rPr>
                        <a:t>    из них для особых целей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</a:rPr>
                        <a:t>81,1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81" marR="5581" marT="55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46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160" y="868740"/>
            <a:ext cx="9768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т.3101</a:t>
            </a:r>
            <a:r>
              <a:rPr lang="ru-RU" dirty="0"/>
              <a:t> Из общего числа пациентов поступивших на платные койки – иностранные граждане – всего, чел.  </a:t>
            </a:r>
            <a:r>
              <a:rPr lang="ru-RU" u="sng" dirty="0"/>
              <a:t>                   </a:t>
            </a:r>
            <a:r>
              <a:rPr lang="ru-RU" dirty="0"/>
              <a:t>, из них дети </a:t>
            </a:r>
            <a:r>
              <a:rPr lang="ru-RU" u="sng" dirty="0"/>
              <a:t>                   </a:t>
            </a:r>
            <a:r>
              <a:rPr lang="ru-RU" dirty="0"/>
              <a:t> .</a:t>
            </a:r>
          </a:p>
          <a:p>
            <a:r>
              <a:rPr lang="ru-RU" dirty="0"/>
              <a:t>              </a:t>
            </a:r>
            <a:r>
              <a:rPr lang="ru-RU" b="1" dirty="0">
                <a:solidFill>
                  <a:srgbClr val="FF0000"/>
                </a:solidFill>
              </a:rPr>
              <a:t>Из строки 1 - медицинские туристы – всего, чел.  </a:t>
            </a:r>
            <a:r>
              <a:rPr lang="ru-RU" b="1" u="sng" dirty="0">
                <a:solidFill>
                  <a:srgbClr val="FF0000"/>
                </a:solidFill>
              </a:rPr>
              <a:t>                    </a:t>
            </a:r>
            <a:r>
              <a:rPr lang="ru-RU" b="1" dirty="0">
                <a:solidFill>
                  <a:srgbClr val="FF0000"/>
                </a:solidFill>
              </a:rPr>
              <a:t>,  из них дети </a:t>
            </a:r>
            <a:r>
              <a:rPr lang="ru-RU" b="1" u="sng" dirty="0">
                <a:solidFill>
                  <a:srgbClr val="FF0000"/>
                </a:solidFill>
              </a:rPr>
              <a:t>                     </a:t>
            </a:r>
            <a:r>
              <a:rPr lang="ru-RU" b="1" dirty="0">
                <a:solidFill>
                  <a:srgbClr val="FF0000"/>
                </a:solidFill>
              </a:rPr>
              <a:t> 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Медицинские туристы – это иностранные граждане, путешествующие в другие страны специально для прохождения медицинского лечения, диагностики заболеваний, операций или реабилитационных процедур.</a:t>
            </a:r>
          </a:p>
        </p:txBody>
      </p:sp>
    </p:spTree>
    <p:extLst>
      <p:ext uri="{BB962C8B-B14F-4D97-AF65-F5344CB8AC3E}">
        <p14:creationId xmlns:p14="http://schemas.microsoft.com/office/powerpoint/2010/main" val="196174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F94A97-A178-A07D-7EFE-AB82A6FABB11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116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512CC3-0121-AA2F-3A26-AB2C9757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91" r="191" b="56278"/>
          <a:stretch/>
        </p:blipFill>
        <p:spPr>
          <a:xfrm>
            <a:off x="-2" y="3279439"/>
            <a:ext cx="12192000" cy="3578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40A79-70DA-36DF-EE3A-D644427E480F}"/>
              </a:ext>
            </a:extLst>
          </p:cNvPr>
          <p:cNvSpPr txBox="1"/>
          <p:nvPr/>
        </p:nvSpPr>
        <p:spPr>
          <a:xfrm>
            <a:off x="2057400" y="1905417"/>
            <a:ext cx="7724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Unbounded SemiBold" pitchFamily="2" charset="0"/>
                <a:cs typeface="Arial" panose="020B0604020202020204" pitchFamily="34" charset="0"/>
              </a:rPr>
              <a:t>МЕЖФОРМЕННЫЙ КОНТРОЛЬ</a:t>
            </a:r>
          </a:p>
          <a:p>
            <a:pPr algn="ctr"/>
            <a:endParaRPr lang="ru-RU" sz="4000" b="1" dirty="0">
              <a:solidFill>
                <a:schemeClr val="bg1"/>
              </a:solidFill>
              <a:latin typeface="Unbounded SemiBold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344100-A8DC-C533-47D7-9661CC076505}"/>
              </a:ext>
            </a:extLst>
          </p:cNvPr>
          <p:cNvSpPr/>
          <p:nvPr/>
        </p:nvSpPr>
        <p:spPr>
          <a:xfrm>
            <a:off x="5301120" y="3198206"/>
            <a:ext cx="1408517" cy="81233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164D8A-D531-348C-1CA7-36E74A2E6035}"/>
              </a:ext>
            </a:extLst>
          </p:cNvPr>
          <p:cNvSpPr/>
          <p:nvPr/>
        </p:nvSpPr>
        <p:spPr>
          <a:xfrm>
            <a:off x="5309468" y="5740736"/>
            <a:ext cx="1573060" cy="1117264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C12E9A-CA28-3E53-958C-CC535E311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356" y="6030692"/>
            <a:ext cx="1139281" cy="4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0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1751</Words>
  <Application>Microsoft Office PowerPoint</Application>
  <PresentationFormat>Широкоэкранный</PresentationFormat>
  <Paragraphs>520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Century Gothic</vt:lpstr>
      <vt:lpstr>Calibri Light</vt:lpstr>
      <vt:lpstr>Unbounded SemiBold</vt:lpstr>
      <vt:lpstr>Calibri</vt:lpstr>
      <vt:lpstr>Wingdings</vt:lpstr>
      <vt:lpstr>Unbounded</vt:lpstr>
      <vt:lpstr>Arial</vt:lpstr>
      <vt:lpstr>IBM Plex Sans</vt:lpstr>
      <vt:lpstr>IBM Plex Sans SemiBold</vt:lpstr>
      <vt:lpstr>Times New Roman</vt:lpstr>
      <vt:lpstr>Candara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Юлия Серяпина</cp:lastModifiedBy>
  <cp:revision>54</cp:revision>
  <cp:lastPrinted>2025-12-01T05:57:41Z</cp:lastPrinted>
  <dcterms:created xsi:type="dcterms:W3CDTF">2022-10-14T11:10:30Z</dcterms:created>
  <dcterms:modified xsi:type="dcterms:W3CDTF">2025-12-23T07:57:28Z</dcterms:modified>
</cp:coreProperties>
</file>